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notesMasterIdLst>
    <p:notesMasterId r:id="rId48"/>
  </p:notesMasterIdLst>
  <p:sldIdLst>
    <p:sldId id="256" r:id="rId2"/>
    <p:sldId id="303" r:id="rId3"/>
    <p:sldId id="298" r:id="rId4"/>
    <p:sldId id="299" r:id="rId5"/>
    <p:sldId id="300" r:id="rId6"/>
    <p:sldId id="302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22" r:id="rId25"/>
    <p:sldId id="324" r:id="rId26"/>
    <p:sldId id="325" r:id="rId27"/>
    <p:sldId id="326" r:id="rId28"/>
    <p:sldId id="331" r:id="rId29"/>
    <p:sldId id="333" r:id="rId30"/>
    <p:sldId id="334" r:id="rId31"/>
    <p:sldId id="358" r:id="rId32"/>
    <p:sldId id="359" r:id="rId33"/>
    <p:sldId id="360" r:id="rId34"/>
    <p:sldId id="335" r:id="rId35"/>
    <p:sldId id="337" r:id="rId36"/>
    <p:sldId id="338" r:id="rId37"/>
    <p:sldId id="339" r:id="rId38"/>
    <p:sldId id="340" r:id="rId39"/>
    <p:sldId id="341" r:id="rId40"/>
    <p:sldId id="342" r:id="rId41"/>
    <p:sldId id="343" r:id="rId42"/>
    <p:sldId id="344" r:id="rId43"/>
    <p:sldId id="345" r:id="rId44"/>
    <p:sldId id="346" r:id="rId45"/>
    <p:sldId id="347" r:id="rId46"/>
    <p:sldId id="348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32" autoAdjust="0"/>
    <p:restoredTop sz="94660"/>
  </p:normalViewPr>
  <p:slideViewPr>
    <p:cSldViewPr>
      <p:cViewPr varScale="1">
        <p:scale>
          <a:sx n="68" d="100"/>
          <a:sy n="68" d="100"/>
        </p:scale>
        <p:origin x="1184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6" d="100"/>
          <a:sy n="76" d="100"/>
        </p:scale>
        <p:origin x="-2056" y="-12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wmf"/><Relationship Id="rId1" Type="http://schemas.openxmlformats.org/officeDocument/2006/relationships/image" Target="../media/image10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52889-7E82-4C15-B3F9-FE94BD10B7BD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3415C-2120-44EA-B4D5-CF87D5787A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814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A8F85C36-408D-4F29-A4DB-CA613DCEABD0}" type="datetime1">
              <a:rPr lang="en-US" altLang="zh-CN" smtClean="0"/>
              <a:t>3/21/2018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BF6C5-6FF8-4D32-9853-92B71FA58811}" type="datetime1">
              <a:rPr lang="en-US" altLang="zh-CN" smtClean="0"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3FD5635E-6A1F-4522-A00E-2A16846545BA}" type="datetime1">
              <a:rPr lang="en-US" altLang="zh-CN" smtClean="0"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C37B9-836D-4C19-B8CA-9E5AA7826A61}" type="datetime1">
              <a:rPr lang="en-US" altLang="zh-CN" smtClean="0"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8EDE2-2783-4EE3-A1FE-94FC822BEFEF}" type="datetime1">
              <a:rPr lang="en-US" altLang="zh-CN" smtClean="0"/>
              <a:t>3/21/2018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F854AB9-802C-4FE8-8CFE-BDD4F2C2FC42}" type="datetime1">
              <a:rPr lang="en-US" altLang="zh-CN" smtClean="0"/>
              <a:t>3/21/2018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B468EBA7-F00C-4F15-89E3-2C5D30C6AE90}" type="datetime1">
              <a:rPr lang="en-US" altLang="zh-CN" smtClean="0"/>
              <a:t>3/21/2018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50E1-916C-47C5-95EB-93E1EBE0FE47}" type="datetime1">
              <a:rPr lang="en-US" altLang="zh-CN" smtClean="0"/>
              <a:t>3/21/2018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82E18-8912-4204-BD93-88FC95F8D5F3}" type="datetime1">
              <a:rPr lang="en-US" altLang="zh-CN" smtClean="0"/>
              <a:t>3/21/2018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A5826-71A0-4770-B628-31B179DA9449}" type="datetime1">
              <a:rPr lang="en-US" altLang="zh-CN" smtClean="0"/>
              <a:t>3/21/2018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C6EAA495-25D0-4A58-9484-9A43AC75D37B}" type="datetime1">
              <a:rPr lang="en-US" altLang="zh-CN" smtClean="0"/>
              <a:t>3/21/2018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0A3B5651-C11C-47AC-A174-DE44A077DE6D}" type="datetime1">
              <a:rPr lang="en-US" altLang="zh-CN" smtClean="0"/>
              <a:t>3/21/2018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emf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emf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92.png"/><Relationship Id="rId7" Type="http://schemas.openxmlformats.org/officeDocument/2006/relationships/image" Target="../media/image9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5.emf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1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97.png"/><Relationship Id="rId7" Type="http://schemas.openxmlformats.org/officeDocument/2006/relationships/image" Target="../media/image9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2.png"/><Relationship Id="rId5" Type="http://schemas.openxmlformats.org/officeDocument/2006/relationships/image" Target="../media/image99.emf"/><Relationship Id="rId4" Type="http://schemas.openxmlformats.org/officeDocument/2006/relationships/image" Target="../media/image98.png"/><Relationship Id="rId9" Type="http://schemas.openxmlformats.org/officeDocument/2006/relationships/image" Target="../media/image96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7" Type="http://schemas.openxmlformats.org/officeDocument/2006/relationships/image" Target="../media/image10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00.wmf"/><Relationship Id="rId4" Type="http://schemas.openxmlformats.org/officeDocument/2006/relationships/oleObject" Target="../embeddings/oleObject5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image" Target="../media/image16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5.wmf"/><Relationship Id="rId4" Type="http://schemas.openxmlformats.org/officeDocument/2006/relationships/image" Target="../media/image17.png"/><Relationship Id="rId9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5257800"/>
            <a:ext cx="64770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4. Electrostatics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7e Applied EM by Ulaby and </a:t>
            </a:r>
            <a:r>
              <a:rPr lang="en-US" dirty="0" err="1"/>
              <a:t>Ravaioli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1494" y="0"/>
            <a:ext cx="6981012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8BC6CA-C69C-4F75-8AC1-64A27C8F6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221355" cy="1828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2209800"/>
            <a:ext cx="5244471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58724" y="76199"/>
            <a:ext cx="3685276" cy="6705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229600" y="6412468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CCCBCAF-A9ED-47F8-87C8-ED6BCE2F8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76200"/>
            <a:ext cx="4681314" cy="678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44184" y="76200"/>
            <a:ext cx="3685276" cy="6705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886176F-FF4D-4169-9C51-00ED50E4A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066234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0479" y="2133600"/>
            <a:ext cx="4023521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305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6A4BEE6-4A09-4CC0-ACA1-27959C98D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4-5 cont.</a:t>
            </a: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19199"/>
            <a:ext cx="4724400" cy="4813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85263" y="2057400"/>
            <a:ext cx="4182537" cy="4435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11C2A3B-8BFD-41BD-8F5B-5110967D2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Gauss’s Law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95800" y="1524000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Application of the divergence theorem gives:</a:t>
            </a: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44618"/>
            <a:ext cx="3581400" cy="733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2743200"/>
            <a:ext cx="2362200" cy="635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" y="3402725"/>
            <a:ext cx="4152900" cy="3389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74029" y="1981200"/>
            <a:ext cx="4517571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E2D5743-8615-48DA-8050-E4268B49B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153400" cy="990600"/>
          </a:xfrm>
        </p:spPr>
        <p:txBody>
          <a:bodyPr/>
          <a:lstStyle/>
          <a:p>
            <a:r>
              <a:rPr lang="en-US" dirty="0"/>
              <a:t>Applying Gauss’s Law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00600" y="3011269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Construct an imaginary Gaussian cylinder of radius </a:t>
            </a:r>
            <a:r>
              <a:rPr lang="en-US" i="1" dirty="0" err="1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FF0000"/>
                </a:solidFill>
              </a:rPr>
              <a:t> and height </a:t>
            </a:r>
            <a:r>
              <a:rPr lang="en-US" i="1" dirty="0" err="1">
                <a:solidFill>
                  <a:srgbClr val="FF0000"/>
                </a:solidFill>
              </a:rPr>
              <a:t>h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148463"/>
            <a:ext cx="3505200" cy="113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332666"/>
            <a:ext cx="4572000" cy="1363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9113" y="3792592"/>
            <a:ext cx="3214687" cy="2989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77242" y="1219200"/>
            <a:ext cx="466675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0" y="3649885"/>
            <a:ext cx="4481513" cy="3208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000496" y="6143644"/>
            <a:ext cx="157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Calculate </a:t>
            </a:r>
            <a:r>
              <a:rPr lang="en-US" altLang="zh-CN" dirty="0" err="1">
                <a:solidFill>
                  <a:srgbClr val="FF0000"/>
                </a:solidFill>
              </a:rPr>
              <a:t>div</a:t>
            </a:r>
            <a:r>
              <a:rPr lang="en-US" altLang="zh-CN" b="1" i="1" dirty="0" err="1">
                <a:solidFill>
                  <a:srgbClr val="FF0000"/>
                </a:solidFill>
              </a:rPr>
              <a:t>E</a:t>
            </a:r>
            <a:endParaRPr lang="zh-CN" altLang="en-US" b="1" i="1" dirty="0">
              <a:solidFill>
                <a:srgbClr val="FF0000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714480" y="3000372"/>
            <a:ext cx="1571636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785918" y="3643314"/>
            <a:ext cx="1214446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071802" y="3714752"/>
            <a:ext cx="2143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D is constant and normal or tangential to the surface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090918-E6AA-4458-90F3-C2711583B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/>
      <p:bldP spid="15" grpId="0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Scalar Potential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57751" y="1524000"/>
            <a:ext cx="3857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Minimum force needed to move charge against </a:t>
            </a:r>
            <a:r>
              <a:rPr lang="en-US" b="1" dirty="0">
                <a:solidFill>
                  <a:srgbClr val="FF0000"/>
                </a:solidFill>
              </a:rPr>
              <a:t>E</a:t>
            </a:r>
            <a:r>
              <a:rPr lang="en-US" dirty="0">
                <a:solidFill>
                  <a:srgbClr val="FF0000"/>
                </a:solidFill>
              </a:rPr>
              <a:t> field:</a:t>
            </a:r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025" y="1676236"/>
            <a:ext cx="4422775" cy="457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9" y="2438400"/>
            <a:ext cx="4417881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9600" y="2286000"/>
            <a:ext cx="4724400" cy="4318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椭圆 7"/>
          <p:cNvSpPr/>
          <p:nvPr/>
        </p:nvSpPr>
        <p:spPr>
          <a:xfrm>
            <a:off x="6429388" y="6000768"/>
            <a:ext cx="214314" cy="571504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477AD20-7C1A-4AA3-B0D7-F17B150E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Scalar Potential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14231" y="2559233"/>
            <a:ext cx="4386925" cy="3012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 t="54537"/>
          <a:stretch>
            <a:fillRect/>
          </a:stretch>
        </p:blipFill>
        <p:spPr bwMode="auto">
          <a:xfrm>
            <a:off x="500034" y="3500438"/>
            <a:ext cx="3330575" cy="1012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4" cstate="print"/>
          <a:srcRect t="64652"/>
          <a:stretch>
            <a:fillRect/>
          </a:stretch>
        </p:blipFill>
        <p:spPr bwMode="auto">
          <a:xfrm>
            <a:off x="214282" y="6000768"/>
            <a:ext cx="4901535" cy="714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0" y="1500174"/>
            <a:ext cx="53578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b="1" i="1" dirty="0"/>
              <a:t>potential difference </a:t>
            </a:r>
            <a:r>
              <a:rPr lang="en-US" dirty="0"/>
              <a:t>corresponding to moving a point</a:t>
            </a:r>
            <a:br>
              <a:rPr lang="en-US" dirty="0"/>
            </a:br>
            <a:r>
              <a:rPr lang="en-US" dirty="0"/>
              <a:t>charge from point </a:t>
            </a:r>
            <a:r>
              <a:rPr lang="en-US" i="1" dirty="0"/>
              <a:t>P</a:t>
            </a:r>
            <a:r>
              <a:rPr lang="en-US" dirty="0"/>
              <a:t>1 to point </a:t>
            </a:r>
            <a:r>
              <a:rPr lang="en-US" i="1" dirty="0"/>
              <a:t>P</a:t>
            </a:r>
            <a:r>
              <a:rPr lang="en-US" dirty="0"/>
              <a:t>2 is obtained by</a:t>
            </a:r>
            <a:br>
              <a:rPr lang="en-US" dirty="0"/>
            </a:br>
            <a:r>
              <a:rPr lang="en-US" dirty="0"/>
              <a:t>integrating Eq. (4.37) </a:t>
            </a:r>
            <a:r>
              <a:rPr lang="en-US" i="1" dirty="0">
                <a:solidFill>
                  <a:srgbClr val="FF0000"/>
                </a:solidFill>
              </a:rPr>
              <a:t>along any path</a:t>
            </a:r>
            <a:r>
              <a:rPr lang="en-US" i="1" dirty="0"/>
              <a:t> </a:t>
            </a:r>
            <a:r>
              <a:rPr lang="en-US" dirty="0"/>
              <a:t>between them</a:t>
            </a:r>
            <a:endParaRPr lang="zh-CN" alt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 l="23594" r="22783" b="61503"/>
          <a:stretch>
            <a:fillRect/>
          </a:stretch>
        </p:blipFill>
        <p:spPr bwMode="auto">
          <a:xfrm>
            <a:off x="1285852" y="2571744"/>
            <a:ext cx="1785950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 cstate="print"/>
          <a:srcRect l="13117" t="3535" r="12552" b="57581"/>
          <a:stretch>
            <a:fillRect/>
          </a:stretch>
        </p:blipFill>
        <p:spPr bwMode="auto">
          <a:xfrm>
            <a:off x="642910" y="5072074"/>
            <a:ext cx="3643338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圆角矩形 9"/>
          <p:cNvSpPr/>
          <p:nvPr/>
        </p:nvSpPr>
        <p:spPr>
          <a:xfrm>
            <a:off x="2143108" y="5214950"/>
            <a:ext cx="1285884" cy="2857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A4A9D55-51CB-485C-9A98-913A3EBA0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Potential Due to Charges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" y="3657600"/>
            <a:ext cx="4343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 electric circuits, we usually select a convenient node that we call ground and assign it zero reference voltage.  In free space and material media, we choose infinity as reference with </a:t>
            </a:r>
            <a:r>
              <a:rPr lang="en-US" i="1" dirty="0">
                <a:solidFill>
                  <a:srgbClr val="FF0000"/>
                </a:solidFill>
              </a:rPr>
              <a:t>V </a:t>
            </a:r>
            <a:r>
              <a:rPr lang="en-US" dirty="0">
                <a:solidFill>
                  <a:srgbClr val="FF0000"/>
                </a:solidFill>
              </a:rPr>
              <a:t>= 0. Hence, at a point 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29200" y="1556792"/>
            <a:ext cx="3416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a point charge, </a:t>
            </a:r>
            <a:r>
              <a:rPr lang="en-US" i="1" dirty="0">
                <a:solidFill>
                  <a:srgbClr val="FF0000"/>
                </a:solidFill>
              </a:rPr>
              <a:t>V</a:t>
            </a:r>
            <a:r>
              <a:rPr lang="en-US" dirty="0">
                <a:solidFill>
                  <a:srgbClr val="FF0000"/>
                </a:solidFill>
              </a:rPr>
              <a:t> at range </a:t>
            </a:r>
            <a:r>
              <a:rPr lang="en-US" i="1" dirty="0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FF0000"/>
                </a:solidFill>
              </a:rPr>
              <a:t> is: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05400" y="3886200"/>
            <a:ext cx="335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continuous charge distributions: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560530"/>
            <a:ext cx="3048000" cy="2037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5410201"/>
            <a:ext cx="3048000" cy="1018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1945522"/>
            <a:ext cx="4572000" cy="763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6786" y="4419600"/>
            <a:ext cx="4727214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997CB4D-06DD-47B2-9BBB-565BDD1D63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1960" y="3114093"/>
            <a:ext cx="2046240" cy="4224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77E2E1A-5217-4150-9250-0DC9323974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6299" y="3029604"/>
            <a:ext cx="2399040" cy="607200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C7EE91-5071-40C3-B999-75AE0A9E7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Relating </a:t>
            </a:r>
            <a:r>
              <a:rPr lang="en-US" b="1" dirty="0"/>
              <a:t>E</a:t>
            </a:r>
            <a:r>
              <a:rPr lang="en-US" dirty="0"/>
              <a:t> to </a:t>
            </a:r>
            <a:r>
              <a:rPr lang="en-US" i="1" dirty="0"/>
              <a:t>V</a:t>
            </a:r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11613" y="1600200"/>
            <a:ext cx="6220737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/>
          <a:srcRect l="37151" t="40839" r="37709" b="50086"/>
          <a:stretch>
            <a:fillRect/>
          </a:stretch>
        </p:blipFill>
        <p:spPr bwMode="auto">
          <a:xfrm>
            <a:off x="5929322" y="2428868"/>
            <a:ext cx="1843830" cy="409722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圆角矩形 4"/>
          <p:cNvSpPr/>
          <p:nvPr/>
        </p:nvSpPr>
        <p:spPr>
          <a:xfrm>
            <a:off x="1357290" y="5500702"/>
            <a:ext cx="6215106" cy="10001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357A84D-2C1F-4562-BFB6-C0216874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4 Overview</a:t>
            </a:r>
          </a:p>
        </p:txBody>
      </p:sp>
      <p:pic>
        <p:nvPicPr>
          <p:cNvPr id="4" name="Content Placeholder 3" descr="ch4p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803" b="-11803"/>
          <a:stretch>
            <a:fillRect/>
          </a:stretch>
        </p:blipFill>
        <p:spPr>
          <a:xfrm>
            <a:off x="304800" y="1600200"/>
            <a:ext cx="8567980" cy="4724400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AF5B5B1-66FE-4C7F-A801-86F4F2D18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381000"/>
            <a:ext cx="8915400" cy="697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723" y="2325960"/>
            <a:ext cx="4982325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92513" y="1600200"/>
            <a:ext cx="3692899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4582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E924824-FE27-4CC6-9112-569BECA26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1556792"/>
            <a:ext cx="3263400" cy="264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108148A-BE0D-4689-9FD7-D2CBFA41D7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r="1041" b="16037"/>
          <a:stretch/>
        </p:blipFill>
        <p:spPr>
          <a:xfrm>
            <a:off x="539552" y="1948137"/>
            <a:ext cx="4320480" cy="184719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54B9C9-13B9-44AF-AB66-2C692F902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1000"/>
            <a:ext cx="8915400" cy="697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543800" y="381000"/>
            <a:ext cx="1271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(cont.)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752600"/>
            <a:ext cx="253745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199" y="2286000"/>
            <a:ext cx="497168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5638800"/>
            <a:ext cx="4419600" cy="68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92513" y="1676400"/>
            <a:ext cx="3692899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3E17B32-E18C-41C3-86F3-BE3C851E4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990600"/>
          </a:xfrm>
        </p:spPr>
        <p:txBody>
          <a:bodyPr/>
          <a:lstStyle/>
          <a:p>
            <a:r>
              <a:rPr lang="en-US" dirty="0"/>
              <a:t>Poisson’s &amp; Laplace’s Equations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89" y="1981200"/>
            <a:ext cx="259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 the absence of charges:</a:t>
            </a:r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1866" y="914400"/>
            <a:ext cx="4604309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2438400"/>
            <a:ext cx="3762375" cy="409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253B5EA-C192-41C2-8EE6-3377FB38C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Conduction Current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2895600"/>
            <a:ext cx="3455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Conduction current density:</a:t>
            </a:r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674064"/>
            <a:ext cx="4684713" cy="713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3445728"/>
            <a:ext cx="4012692" cy="440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4419600"/>
            <a:ext cx="4724400" cy="697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93201" y="1676400"/>
            <a:ext cx="4174599" cy="4038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724400" y="5715000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 how wide the range is, over 24 orders of magnitude </a:t>
            </a:r>
          </a:p>
        </p:txBody>
      </p:sp>
      <p:cxnSp>
        <p:nvCxnSpPr>
          <p:cNvPr id="11" name="直接箭头连接符 10"/>
          <p:cNvCxnSpPr/>
          <p:nvPr/>
        </p:nvCxnSpPr>
        <p:spPr>
          <a:xfrm rot="16200000" flipH="1">
            <a:off x="785786" y="3786190"/>
            <a:ext cx="285752" cy="28575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00100" y="3929066"/>
            <a:ext cx="178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Conductivity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1472" y="5286388"/>
            <a:ext cx="3357586" cy="138499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b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Constitutive Parameters</a:t>
            </a:r>
            <a:endParaRPr lang="en-US" altLang="zh-CN" sz="2000" b="1" u="sng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Electric permittivity </a:t>
            </a:r>
            <a:r>
              <a:rPr lang="el-GR" altLang="zh-CN" sz="20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ε</a:t>
            </a:r>
            <a:endParaRPr lang="en-US" altLang="zh-CN" sz="20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Magnetic permeability </a:t>
            </a:r>
            <a:r>
              <a:rPr lang="el-GR" altLang="zh-CN" sz="20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μ</a:t>
            </a:r>
            <a:endParaRPr lang="en-US" altLang="zh-CN" sz="20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Conductivity </a:t>
            </a:r>
            <a:r>
              <a:rPr lang="el-GR" altLang="zh-CN"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σ</a:t>
            </a:r>
            <a:endParaRPr lang="zh-CN" altLang="en-US" sz="20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6D0FE40-C481-458A-BD2C-98D9732F2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build="allAtOnce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Conductivity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38800" y="1752600"/>
            <a:ext cx="32765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ym typeface="Symbol"/>
              </a:rPr>
              <a:t></a:t>
            </a:r>
            <a:r>
              <a:rPr lang="en-US" baseline="-25000" dirty="0" err="1"/>
              <a:t>ve</a:t>
            </a:r>
            <a:r>
              <a:rPr lang="en-US" dirty="0"/>
              <a:t> = volume charge density of         	electrons</a:t>
            </a:r>
          </a:p>
          <a:p>
            <a:r>
              <a:rPr lang="en-US" i="1" dirty="0">
                <a:sym typeface="Symbol"/>
              </a:rPr>
              <a:t></a:t>
            </a:r>
            <a:r>
              <a:rPr lang="en-US" baseline="-25000" dirty="0"/>
              <a:t>he</a:t>
            </a:r>
            <a:r>
              <a:rPr lang="en-US" dirty="0"/>
              <a:t> = volume charge density of 	holes</a:t>
            </a:r>
          </a:p>
          <a:p>
            <a:r>
              <a:rPr lang="en-US" i="1" dirty="0">
                <a:sym typeface="Symbol"/>
              </a:rPr>
              <a:t></a:t>
            </a:r>
            <a:r>
              <a:rPr lang="en-US" baseline="-25000" dirty="0"/>
              <a:t>e</a:t>
            </a:r>
            <a:r>
              <a:rPr lang="en-US" dirty="0"/>
              <a:t> = electron mobility</a:t>
            </a:r>
          </a:p>
          <a:p>
            <a:r>
              <a:rPr lang="en-US" i="1" dirty="0">
                <a:sym typeface="Symbol"/>
              </a:rPr>
              <a:t></a:t>
            </a:r>
            <a:r>
              <a:rPr lang="en-US" baseline="-25000" dirty="0"/>
              <a:t>h</a:t>
            </a:r>
            <a:r>
              <a:rPr lang="en-US" dirty="0"/>
              <a:t> = hole mobility</a:t>
            </a:r>
          </a:p>
          <a:p>
            <a:r>
              <a:rPr lang="en-US" i="1" dirty="0"/>
              <a:t>N</a:t>
            </a:r>
            <a:r>
              <a:rPr lang="en-US" baseline="-25000" dirty="0"/>
              <a:t>e</a:t>
            </a:r>
            <a:r>
              <a:rPr lang="en-US" dirty="0"/>
              <a:t> = number of electrons per unit 	volume</a:t>
            </a:r>
          </a:p>
          <a:p>
            <a:r>
              <a:rPr lang="en-US" i="1" dirty="0" err="1"/>
              <a:t>N</a:t>
            </a:r>
            <a:r>
              <a:rPr lang="en-US" baseline="-25000" dirty="0" err="1"/>
              <a:t>h</a:t>
            </a:r>
            <a:r>
              <a:rPr lang="en-US" dirty="0"/>
              <a:t> = number of holes per unit 	volume</a:t>
            </a:r>
          </a:p>
        </p:txBody>
      </p:sp>
      <p:pic>
        <p:nvPicPr>
          <p:cNvPr id="25603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238" y="1627095"/>
            <a:ext cx="5218112" cy="4975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2800" y="5105400"/>
            <a:ext cx="3403092" cy="373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3495BE6-6A8D-40D7-AEDA-E35B954CE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93327" y="3429000"/>
            <a:ext cx="2429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any conductor:</a:t>
            </a:r>
          </a:p>
        </p:txBody>
      </p:sp>
      <p:pic>
        <p:nvPicPr>
          <p:cNvPr id="2765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" y="2428868"/>
            <a:ext cx="5003483" cy="4316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 cstate="print"/>
          <a:srcRect t="31466"/>
          <a:stretch>
            <a:fillRect/>
          </a:stretch>
        </p:blipFill>
        <p:spPr bwMode="auto">
          <a:xfrm>
            <a:off x="4343400" y="1214422"/>
            <a:ext cx="4724400" cy="2136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40952" y="4038600"/>
            <a:ext cx="3228975" cy="1116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28600" y="1905000"/>
            <a:ext cx="2035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Longitudinal Resistor</a:t>
            </a:r>
          </a:p>
        </p:txBody>
      </p:sp>
      <p:sp>
        <p:nvSpPr>
          <p:cNvPr id="9" name="Rectangle 8"/>
          <p:cNvSpPr/>
          <p:nvPr/>
        </p:nvSpPr>
        <p:spPr>
          <a:xfrm>
            <a:off x="5493327" y="3429000"/>
            <a:ext cx="2362200" cy="461665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3FAEEE-5F13-45A8-8AE6-A8143ADE7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581" y="5333116"/>
            <a:ext cx="4384419" cy="101848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77C51C-7966-4C8C-99CD-7F0086C5E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522927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457200"/>
            <a:ext cx="4146550" cy="1687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1999" y="2362200"/>
            <a:ext cx="4572001" cy="2901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4800600" y="4692848"/>
            <a:ext cx="2667000" cy="4572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0" y="55626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G’=0 if the insulating material is air or a perfect dielectric with zero conductivity.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C66C3BE-EC87-451C-8190-D41E0E5CC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Joule’s Law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1524000"/>
            <a:ext cx="419099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 power dissipated in a volume containing electric field </a:t>
            </a:r>
            <a:r>
              <a:rPr lang="en-US" sz="2400" b="1" dirty="0">
                <a:solidFill>
                  <a:srgbClr val="FF0000"/>
                </a:solidFill>
              </a:rPr>
              <a:t>E</a:t>
            </a:r>
            <a:r>
              <a:rPr lang="en-US" sz="2400" dirty="0">
                <a:solidFill>
                  <a:srgbClr val="FF0000"/>
                </a:solidFill>
              </a:rPr>
              <a:t> and current density </a:t>
            </a:r>
            <a:r>
              <a:rPr lang="en-US" sz="2400" b="1" dirty="0">
                <a:solidFill>
                  <a:srgbClr val="FF0000"/>
                </a:solidFill>
              </a:rPr>
              <a:t>J</a:t>
            </a:r>
            <a:r>
              <a:rPr lang="en-US" sz="2400" dirty="0">
                <a:solidFill>
                  <a:srgbClr val="FF0000"/>
                </a:solidFill>
              </a:rPr>
              <a:t> is: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" y="4796135"/>
            <a:ext cx="4639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a resistor, Joule’s law reduces to: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91200" y="2057400"/>
            <a:ext cx="2645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a coaxial cable:</a:t>
            </a:r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836156"/>
            <a:ext cx="4546600" cy="999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5486400"/>
            <a:ext cx="21812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7400" y="2743200"/>
            <a:ext cx="2771775" cy="33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7AAE11-FE18-4925-BA24-D76A9D61B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Dielectric Materials</a:t>
            </a:r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687512"/>
            <a:ext cx="4196047" cy="4789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1828799"/>
            <a:ext cx="4382583" cy="4420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1C79494-C515-47F0-9DA6-E9F4A2012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Breakdown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1336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43400" y="3124200"/>
            <a:ext cx="2102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3366FF"/>
                </a:solidFill>
              </a:rPr>
              <a:t>Electric Breakdown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133600"/>
            <a:ext cx="6339863" cy="547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6750" y="3048000"/>
            <a:ext cx="7810500" cy="2957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D2498A2-F6C4-4C3F-A800-455745BF3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Maxwell’s Equations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752600"/>
            <a:ext cx="1611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God said: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4348" y="5786454"/>
            <a:ext cx="2614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And there was light!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3210" y="2514600"/>
            <a:ext cx="2516954" cy="253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7530" y="1738314"/>
            <a:ext cx="484407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0" y="4581025"/>
            <a:ext cx="3581400" cy="119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00556" y="6038878"/>
            <a:ext cx="4800600" cy="461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直接箭头连接符 9"/>
          <p:cNvCxnSpPr/>
          <p:nvPr/>
        </p:nvCxnSpPr>
        <p:spPr>
          <a:xfrm rot="5400000" flipH="1" flipV="1">
            <a:off x="2250265" y="2321711"/>
            <a:ext cx="428628" cy="214314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071670" y="1785926"/>
            <a:ext cx="17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Charge density</a:t>
            </a:r>
            <a:endParaRPr lang="zh-CN" altLang="en-US" sz="2000" dirty="0">
              <a:solidFill>
                <a:srgbClr val="00B050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rot="16200000" flipH="1">
            <a:off x="2107389" y="4964917"/>
            <a:ext cx="428628" cy="214314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643042" y="5286388"/>
            <a:ext cx="17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Current density</a:t>
            </a:r>
            <a:endParaRPr lang="zh-CN" altLang="en-US" sz="2000" dirty="0">
              <a:solidFill>
                <a:srgbClr val="00B05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209431A-C5C0-4F44-A6E7-09D4F377C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Conditions</a:t>
            </a:r>
          </a:p>
        </p:txBody>
      </p:sp>
      <p:pic>
        <p:nvPicPr>
          <p:cNvPr id="378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143813"/>
            <a:ext cx="8153400" cy="3427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47244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81600" y="5334814"/>
            <a:ext cx="2362200" cy="770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r="583"/>
          <a:stretch/>
        </p:blipFill>
        <p:spPr>
          <a:xfrm>
            <a:off x="428596" y="5286388"/>
            <a:ext cx="3935795" cy="9118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676400" y="4839930"/>
                <a:ext cx="10434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4839930"/>
                <a:ext cx="1043427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5263" r="-5848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4114800" y="6211844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Tangential electric field is continuous</a:t>
            </a:r>
          </a:p>
        </p:txBody>
      </p:sp>
      <p:sp>
        <p:nvSpPr>
          <p:cNvPr id="9" name="椭圆 8"/>
          <p:cNvSpPr/>
          <p:nvPr/>
        </p:nvSpPr>
        <p:spPr>
          <a:xfrm>
            <a:off x="2857488" y="1357298"/>
            <a:ext cx="2714644" cy="228601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1214414" y="6286520"/>
          <a:ext cx="1220787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21" name="公式" r:id="rId8" imgW="609480" imgH="203040" progId="Equation.3">
                  <p:embed/>
                </p:oleObj>
              </mc:Choice>
              <mc:Fallback>
                <p:oleObj name="公式" r:id="rId8" imgW="609480" imgH="203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4414" y="6286520"/>
                        <a:ext cx="1220787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65AD5C-404B-4670-B764-69299C37C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animBg="1"/>
      <p:bldP spid="10" grpId="0" build="allAtOnce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4750306"/>
            <a:ext cx="2971800" cy="360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/>
          <a:srcRect l="15836" t="1875" r="17270" b="65312"/>
          <a:stretch>
            <a:fillRect/>
          </a:stretch>
        </p:blipFill>
        <p:spPr bwMode="auto">
          <a:xfrm>
            <a:off x="5143504" y="5286388"/>
            <a:ext cx="3500462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76" y="5149441"/>
            <a:ext cx="4657500" cy="766301"/>
          </a:xfrm>
          <a:prstGeom prst="rect">
            <a:avLst/>
          </a:prstGeom>
        </p:spPr>
      </p:pic>
      <p:pic>
        <p:nvPicPr>
          <p:cNvPr id="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3400" y="1143813"/>
            <a:ext cx="8153400" cy="3427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34424" y="4634883"/>
                <a:ext cx="10434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424" y="4634883"/>
                <a:ext cx="1043427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5848" r="-5848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椭圆 9"/>
          <p:cNvSpPr/>
          <p:nvPr/>
        </p:nvSpPr>
        <p:spPr>
          <a:xfrm>
            <a:off x="5643570" y="1071546"/>
            <a:ext cx="2714644" cy="3143272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357554" y="5929330"/>
            <a:ext cx="5715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 electric flux density is discontinuous by the amount of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surface charge density</a:t>
            </a:r>
          </a:p>
        </p:txBody>
      </p:sp>
      <p:graphicFrame>
        <p:nvGraphicFramePr>
          <p:cNvPr id="20482" name="Object 2"/>
          <p:cNvGraphicFramePr>
            <a:graphicFrameLocks noChangeAspect="1"/>
          </p:cNvGraphicFramePr>
          <p:nvPr/>
        </p:nvGraphicFramePr>
        <p:xfrm>
          <a:off x="1071538" y="6143644"/>
          <a:ext cx="1271587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5" name="公式" r:id="rId8" imgW="634680" imgH="241200" progId="Equation.3">
                  <p:embed/>
                </p:oleObj>
              </mc:Choice>
              <mc:Fallback>
                <p:oleObj name="公式" r:id="rId8" imgW="634680" imgH="241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38" y="6143644"/>
                        <a:ext cx="1271587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椭圆 11"/>
          <p:cNvSpPr/>
          <p:nvPr/>
        </p:nvSpPr>
        <p:spPr>
          <a:xfrm>
            <a:off x="7010416" y="2285992"/>
            <a:ext cx="1133484" cy="714380"/>
          </a:xfrm>
          <a:prstGeom prst="ellipse">
            <a:avLst/>
          </a:prstGeom>
          <a:solidFill>
            <a:srgbClr val="FFFF00">
              <a:alpha val="30000"/>
            </a:srgbClr>
          </a:solidFill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A53CC75-68E5-42ED-80B9-21F0779AD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4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 animBg="1"/>
      <p:bldP spid="10" grpId="0" animBg="1"/>
      <p:bldP spid="11" grpId="0" build="allAtOnce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What about Volume Charge Density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42982"/>
          </a:xfrm>
        </p:spPr>
        <p:txBody>
          <a:bodyPr>
            <a:normAutofit/>
          </a:bodyPr>
          <a:lstStyle/>
          <a:p>
            <a:r>
              <a:rPr lang="en-US" altLang="zh-CN" dirty="0"/>
              <a:t>What about if volume charge density exist across the interface as shown below</a:t>
            </a:r>
            <a:endParaRPr lang="zh-CN" altLang="en-US" dirty="0"/>
          </a:p>
        </p:txBody>
      </p:sp>
      <p:sp>
        <p:nvSpPr>
          <p:cNvPr id="10" name="椭圆 9"/>
          <p:cNvSpPr/>
          <p:nvPr/>
        </p:nvSpPr>
        <p:spPr>
          <a:xfrm>
            <a:off x="1500166" y="3000372"/>
            <a:ext cx="1643074" cy="114300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403306" y="3214686"/>
            <a:ext cx="3240000" cy="158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71538" y="4286256"/>
            <a:ext cx="2571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Volume charge distribution with </a:t>
            </a:r>
            <a:r>
              <a:rPr lang="el-GR" altLang="zh-CN" sz="2400" i="1" dirty="0">
                <a:latin typeface="Times New Roman" pitchFamily="18" charset="0"/>
                <a:cs typeface="Times New Roman" pitchFamily="18" charset="0"/>
              </a:rPr>
              <a:t>ρ</a:t>
            </a:r>
            <a:r>
              <a:rPr lang="en-US" altLang="zh-CN" sz="2400" i="1" baseline="-25000" dirty="0">
                <a:latin typeface="Times New Roman" pitchFamily="18" charset="0"/>
                <a:cs typeface="Times New Roman" pitchFamily="18" charset="0"/>
              </a:rPr>
              <a:t>v</a:t>
            </a:r>
            <a:endParaRPr lang="zh-CN" altLang="en-US" sz="2400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rot="5400000">
            <a:off x="1607323" y="3893347"/>
            <a:ext cx="428628" cy="35719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57158" y="2786058"/>
            <a:ext cx="1285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Interface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4618038" y="2900363"/>
          <a:ext cx="3581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08" name="公式" r:id="rId4" imgW="1790640" imgH="228600" progId="Equation.3">
                  <p:embed/>
                </p:oleObj>
              </mc:Choice>
              <mc:Fallback>
                <p:oleObj name="公式" r:id="rId4" imgW="179064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8038" y="2900363"/>
                        <a:ext cx="35814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3" name="Object 3"/>
          <p:cNvGraphicFramePr>
            <a:graphicFrameLocks noChangeAspect="1"/>
          </p:cNvGraphicFramePr>
          <p:nvPr/>
        </p:nvGraphicFramePr>
        <p:xfrm>
          <a:off x="4500562" y="3571876"/>
          <a:ext cx="3911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09" name="公式" r:id="rId6" imgW="1955520" imgH="228600" progId="Equation.3">
                  <p:embed/>
                </p:oleObj>
              </mc:Choice>
              <mc:Fallback>
                <p:oleObj name="公式" r:id="rId6" imgW="1955520" imgH="228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2" y="3571876"/>
                        <a:ext cx="39116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143372" y="4429132"/>
            <a:ext cx="4286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So volume charge distribution does not induce discontinuity of D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EB596A-92FE-4EF0-A167-41E9B9060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allAtOnce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2" y="142852"/>
            <a:ext cx="4400550" cy="3223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2" y="3429000"/>
            <a:ext cx="4423410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4907" y="3657623"/>
            <a:ext cx="4429125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10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32076" y="142852"/>
            <a:ext cx="4069080" cy="3120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FB8EEF2-83DD-42C0-B791-CD37C9B89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Boundary Conditions</a:t>
            </a:r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55" y="1571612"/>
            <a:ext cx="8429625" cy="3790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42910" y="5572140"/>
            <a:ext cx="792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Remember </a:t>
            </a:r>
            <a:r>
              <a:rPr lang="en-US" sz="2000" b="1" dirty="0">
                <a:solidFill>
                  <a:srgbClr val="FF0000"/>
                </a:solidFill>
              </a:rPr>
              <a:t>E</a:t>
            </a:r>
            <a:r>
              <a:rPr lang="en-US" sz="2000" dirty="0">
                <a:solidFill>
                  <a:srgbClr val="FF0000"/>
                </a:solidFill>
              </a:rPr>
              <a:t> = 0 in a good conductor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F5C1F61-0EE2-4FC5-B773-DC058A6F5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Conductors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5786" y="1571612"/>
            <a:ext cx="6471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Net electric field inside a conductor is zero</a:t>
            </a:r>
          </a:p>
        </p:txBody>
      </p:sp>
      <p:pic>
        <p:nvPicPr>
          <p:cNvPr id="4096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47" y="2743200"/>
            <a:ext cx="8943906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429388" y="2071678"/>
            <a:ext cx="264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Obtained from Gauss’ law or boundary condition</a:t>
            </a:r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>
          <a:xfrm rot="16200000" flipV="1">
            <a:off x="7893867" y="2750339"/>
            <a:ext cx="357190" cy="14287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0FB9F0B-7720-4DE8-938A-FD5641A1F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Lines at Conductor Boundary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00166" y="6000768"/>
            <a:ext cx="6357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At conductor boundary, E field direction is always perpendicular to conductor surface</a:t>
            </a:r>
          </a:p>
        </p:txBody>
      </p:sp>
      <p:pic>
        <p:nvPicPr>
          <p:cNvPr id="419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885" y="1752600"/>
            <a:ext cx="6192231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06CC0A2-2DBB-4648-B92C-CDB57EABD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mod43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06" r="-5306"/>
          <a:stretch>
            <a:fillRect/>
          </a:stretch>
        </p:blipFill>
        <p:spPr>
          <a:xfrm>
            <a:off x="0" y="908720"/>
            <a:ext cx="9601200" cy="5294119"/>
          </a:xfr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45B7E1A-0475-4D65-8033-871280065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mod44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91" r="-5391"/>
          <a:stretch>
            <a:fillRect/>
          </a:stretch>
        </p:blipFill>
        <p:spPr>
          <a:xfrm>
            <a:off x="0" y="838200"/>
            <a:ext cx="9397139" cy="5181600"/>
          </a:xfr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F46D2FD-4660-4543-934C-DB5733D5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80" y="2128839"/>
            <a:ext cx="4860120" cy="1147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4038600"/>
            <a:ext cx="4724400" cy="775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0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1" y="1828799"/>
            <a:ext cx="4116372" cy="3429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78C1584-3E78-4010-AFE0-61C679000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Charge Distributions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714488"/>
            <a:ext cx="3038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Volume charge density: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048000"/>
            <a:ext cx="3275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Total Charge in a Volume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4572000"/>
            <a:ext cx="4371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Surface and Line Charge Densities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226377"/>
            <a:ext cx="3279775" cy="555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3581400"/>
            <a:ext cx="2328862" cy="903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5105400"/>
            <a:ext cx="315208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1" y="5937822"/>
            <a:ext cx="3047999" cy="549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29200" y="1524000"/>
            <a:ext cx="3657600" cy="527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4862D9D-5E3A-4464-A998-0F8BC0EE5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1600200"/>
            <a:ext cx="3529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any two-conductor configuration: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3276600"/>
            <a:ext cx="1642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any resistor: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1" y="1981200"/>
            <a:ext cx="2362200" cy="1235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3695898"/>
            <a:ext cx="4561912" cy="2933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1" y="1828799"/>
            <a:ext cx="4116372" cy="3429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143240" y="2416726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Generalized form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4566EF3-C526-4F0C-8AD8-34C671CA3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200"/>
            <a:ext cx="5257800" cy="695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376080"/>
            <a:ext cx="4983416" cy="3481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9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73457" y="762000"/>
            <a:ext cx="6008543" cy="2616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1AF2E6B-594D-4A54-ABBA-2A67F5155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2400"/>
            <a:ext cx="5334000" cy="735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438400"/>
            <a:ext cx="4426258" cy="431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2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7999" y="914401"/>
            <a:ext cx="6096001" cy="1966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52400" y="1981200"/>
            <a:ext cx="3212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of Gauss’s law gives: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38718" y="3886200"/>
            <a:ext cx="419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 is total charge on the inside of outer cylinder, and –Q is on the outside surface of inner cylinder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3830789-079C-475C-BCB5-833A2A4F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Electrostatic Potential Energy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45491" y="3357562"/>
            <a:ext cx="3927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Electrostatic potential energy density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75508" y="5129235"/>
            <a:ext cx="4677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Total electrostatic energy stored in a volume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2434" y="4813000"/>
            <a:ext cx="3080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Energy stored in a capacitor</a:t>
            </a:r>
          </a:p>
        </p:txBody>
      </p:sp>
      <p:pic>
        <p:nvPicPr>
          <p:cNvPr id="532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73638" y="3862020"/>
            <a:ext cx="3584576" cy="70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1308" y="5586435"/>
            <a:ext cx="3184630" cy="914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034" y="5346400"/>
            <a:ext cx="3271838" cy="65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52547" y="1828797"/>
            <a:ext cx="90487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1472" y="2686053"/>
            <a:ext cx="26860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28596" y="3400433"/>
            <a:ext cx="2971800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33" name="Picture 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0" y="2214554"/>
            <a:ext cx="533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4572000" y="1643050"/>
            <a:ext cx="3286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For a parallel-plate capacitor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BAAE9F7-5FC8-45D7-92AC-7394112D9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4889384"/>
            <a:ext cx="4953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Image method simplifies calculation for </a:t>
            </a:r>
            <a:r>
              <a:rPr lang="en-US" b="1" dirty="0">
                <a:solidFill>
                  <a:srgbClr val="FF0000"/>
                </a:solidFill>
              </a:rPr>
              <a:t>E</a:t>
            </a:r>
            <a:r>
              <a:rPr lang="en-US" dirty="0">
                <a:solidFill>
                  <a:srgbClr val="FF0000"/>
                </a:solidFill>
              </a:rPr>
              <a:t> and </a:t>
            </a:r>
            <a:r>
              <a:rPr lang="en-US" i="1" dirty="0">
                <a:solidFill>
                  <a:srgbClr val="FF0000"/>
                </a:solidFill>
              </a:rPr>
              <a:t>V</a:t>
            </a:r>
            <a:r>
              <a:rPr lang="en-US" dirty="0">
                <a:solidFill>
                  <a:srgbClr val="FF0000"/>
                </a:solidFill>
              </a:rPr>
              <a:t> due to charges near conducting planes.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dirty="0"/>
              <a:t>For each charge </a:t>
            </a:r>
            <a:r>
              <a:rPr lang="en-US" i="1" dirty="0"/>
              <a:t>Q</a:t>
            </a:r>
            <a:r>
              <a:rPr lang="en-US" dirty="0"/>
              <a:t>, add an image charge –</a:t>
            </a:r>
            <a:r>
              <a:rPr lang="en-US" i="1" dirty="0"/>
              <a:t>Q</a:t>
            </a:r>
          </a:p>
          <a:p>
            <a:pPr marL="342900" indent="-342900">
              <a:buAutoNum type="arabicPeriod"/>
            </a:pPr>
            <a:r>
              <a:rPr lang="en-US" dirty="0"/>
              <a:t>Remove conducting plane</a:t>
            </a:r>
          </a:p>
          <a:p>
            <a:pPr marL="342900" indent="-342900">
              <a:buAutoNum type="arabicPeriod"/>
            </a:pPr>
            <a:r>
              <a:rPr lang="en-US" dirty="0"/>
              <a:t>Calculate field due to all charges</a:t>
            </a:r>
          </a:p>
        </p:txBody>
      </p:sp>
      <p:pic>
        <p:nvPicPr>
          <p:cNvPr id="542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89" y="2047884"/>
            <a:ext cx="9066222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10926" r="57135" b="37143"/>
          <a:stretch/>
        </p:blipFill>
        <p:spPr bwMode="auto">
          <a:xfrm>
            <a:off x="5638800" y="4889384"/>
            <a:ext cx="28956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>
          <a:xfrm>
            <a:off x="6296564" y="5803784"/>
            <a:ext cx="152400" cy="152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296564" y="5879984"/>
            <a:ext cx="152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6684753" y="5803784"/>
            <a:ext cx="152400" cy="152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6684753" y="5879984"/>
            <a:ext cx="152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6984521" y="5803784"/>
            <a:ext cx="152400" cy="152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84521" y="5879984"/>
            <a:ext cx="152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213121" y="5803784"/>
            <a:ext cx="152400" cy="152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7213121" y="5879984"/>
            <a:ext cx="152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7441721" y="5803784"/>
            <a:ext cx="152400" cy="152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7441721" y="5879984"/>
            <a:ext cx="152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7736457" y="5803784"/>
            <a:ext cx="152400" cy="152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7736457" y="5879984"/>
            <a:ext cx="152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8117457" y="5803784"/>
            <a:ext cx="152400" cy="152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8117457" y="5879984"/>
            <a:ext cx="152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572132" y="1500174"/>
            <a:ext cx="3214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Only valid for the region above conductor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7AF59FA-7369-4BE1-B8A0-6FF573ED8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allAtOnce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593"/>
            <a:ext cx="5279645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3967" y="3861048"/>
            <a:ext cx="4820993" cy="2999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B6EFA40-FDF9-463D-B3A9-C006FC22D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47900" y="76200"/>
            <a:ext cx="4648200" cy="2008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3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922" y="2049720"/>
            <a:ext cx="8092157" cy="4808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600B5A2-06F4-4802-9803-D80E5DC4C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Density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971800"/>
            <a:ext cx="3668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For a surface with any orientation: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5638800"/>
            <a:ext cx="3124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J</a:t>
            </a:r>
            <a:r>
              <a:rPr lang="en-US" sz="2000" dirty="0">
                <a:solidFill>
                  <a:srgbClr val="FF0000"/>
                </a:solidFill>
              </a:rPr>
              <a:t> is called the current density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662542"/>
            <a:ext cx="4560888" cy="865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352800"/>
            <a:ext cx="4572000" cy="2130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64087" y="609600"/>
            <a:ext cx="4079913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6" cstate="print"/>
          <a:srcRect l="21980" t="2102" r="22222" b="46618"/>
          <a:stretch/>
        </p:blipFill>
        <p:spPr bwMode="auto">
          <a:xfrm>
            <a:off x="5846743" y="4800600"/>
            <a:ext cx="2514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658074" y="4855953"/>
            <a:ext cx="2056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Volume current density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1472" y="6182045"/>
            <a:ext cx="321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Surface current density</a:t>
            </a: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3786182" y="6215082"/>
          <a:ext cx="114458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2" name="公式" r:id="rId7" imgW="571320" imgH="228600" progId="Equation.3">
                  <p:embed/>
                </p:oleObj>
              </mc:Choice>
              <mc:Fallback>
                <p:oleObj name="公式" r:id="rId7" imgW="57132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6182" y="6215082"/>
                        <a:ext cx="1144587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5470540" y="6000768"/>
          <a:ext cx="12446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" name="公式" r:id="rId9" imgW="622080" imgH="368280" progId="Equation.3">
                  <p:embed/>
                </p:oleObj>
              </mc:Choice>
              <mc:Fallback>
                <p:oleObj name="公式" r:id="rId9" imgW="622080" imgH="36828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0540" y="6000768"/>
                        <a:ext cx="1244600" cy="736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471C17C-4C0C-4B7D-9234-EC84D6A6B1AD}"/>
              </a:ext>
            </a:extLst>
          </p:cNvPr>
          <p:cNvCxnSpPr>
            <a:cxnSpLocks/>
          </p:cNvCxnSpPr>
          <p:nvPr/>
        </p:nvCxnSpPr>
        <p:spPr>
          <a:xfrm flipV="1">
            <a:off x="1835696" y="4941168"/>
            <a:ext cx="360040" cy="2542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2">
            <a:extLst>
              <a:ext uri="{FF2B5EF4-FFF2-40B4-BE49-F238E27FC236}">
                <a16:creationId xmlns:a16="http://schemas.microsoft.com/office/drawing/2014/main" id="{886ED3D6-F268-4940-B666-7B1ACF6FAA56}"/>
              </a:ext>
            </a:extLst>
          </p:cNvPr>
          <p:cNvSpPr txBox="1"/>
          <p:nvPr/>
        </p:nvSpPr>
        <p:spPr>
          <a:xfrm>
            <a:off x="2162728" y="4710558"/>
            <a:ext cx="17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Charge velocity</a:t>
            </a:r>
            <a:endParaRPr lang="zh-CN" altLang="en-US" sz="20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B52D2E7-0DD7-4137-80D5-70747C1AC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1586" y="4800600"/>
            <a:ext cx="4200414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Coulomb’s Law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" y="1752600"/>
            <a:ext cx="419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Electric field at point P due to single charge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3200400"/>
            <a:ext cx="4070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Electric force on a test charge placed at </a:t>
            </a:r>
            <a:r>
              <a:rPr lang="en-US" i="1" dirty="0">
                <a:solidFill>
                  <a:srgbClr val="FF0000"/>
                </a:solidFill>
              </a:rPr>
              <a:t>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4419600"/>
            <a:ext cx="2179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Electric flux density </a:t>
            </a:r>
            <a:r>
              <a:rPr lang="en-US" b="1" dirty="0">
                <a:solidFill>
                  <a:srgbClr val="FF0000"/>
                </a:solidFill>
              </a:rPr>
              <a:t>D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133600"/>
            <a:ext cx="2743200" cy="601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3657601"/>
            <a:ext cx="1752600" cy="391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38600" y="4755352"/>
            <a:ext cx="4495800" cy="913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91466" y="1600200"/>
            <a:ext cx="3269643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3886200" y="4648200"/>
            <a:ext cx="4724400" cy="1143000"/>
          </a:xfrm>
          <a:prstGeom prst="rect">
            <a:avLst/>
          </a:prstGeom>
          <a:solidFill>
            <a:schemeClr val="accent1">
              <a:alpha val="0"/>
            </a:schemeClr>
          </a:solidFill>
          <a:ln w="2273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D97AC9B-0369-45AF-8B9A-DA7779C76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Field Due to 2 Charges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48" y="1676400"/>
            <a:ext cx="4635684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85227" y="1821271"/>
            <a:ext cx="4082573" cy="3512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0F0FD71-F0C7-485F-91B4-55A225753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3124200" cy="990600"/>
          </a:xfrm>
        </p:spPr>
        <p:txBody>
          <a:bodyPr>
            <a:normAutofit fontScale="90000"/>
          </a:bodyPr>
          <a:lstStyle/>
          <a:p>
            <a:r>
              <a:rPr lang="en-US" sz="3111" dirty="0">
                <a:solidFill>
                  <a:srgbClr val="FF0000"/>
                </a:solidFill>
              </a:rPr>
              <a:t>Electric Field due to Multiple Charges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167640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67200" y="137487"/>
            <a:ext cx="4340225" cy="105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524000"/>
            <a:ext cx="4813394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15751" y="3733800"/>
            <a:ext cx="4128249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48256F4-4D1D-4260-927B-55CDE8A73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5374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Electric Field Due to Charge Distributions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3838" y="1611868"/>
            <a:ext cx="1633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Field due to:</a:t>
            </a: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005161"/>
            <a:ext cx="5279543" cy="1195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3496619"/>
            <a:ext cx="3886200" cy="1149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4419600"/>
            <a:ext cx="4235319" cy="2057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740CE89-00CF-47B1-A99F-5EDE991E4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11402</TotalTime>
  <Words>631</Words>
  <Application>Microsoft Office PowerPoint</Application>
  <PresentationFormat>全屏显示(4:3)</PresentationFormat>
  <Paragraphs>159</Paragraphs>
  <Slides>46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6" baseType="lpstr">
      <vt:lpstr>华文仿宋</vt:lpstr>
      <vt:lpstr>Calibri</vt:lpstr>
      <vt:lpstr>Cambria Math</vt:lpstr>
      <vt:lpstr>Symbol</vt:lpstr>
      <vt:lpstr>Times New Roman</vt:lpstr>
      <vt:lpstr>Tw Cen MT</vt:lpstr>
      <vt:lpstr>Wingdings</vt:lpstr>
      <vt:lpstr>Wingdings 2</vt:lpstr>
      <vt:lpstr>Median</vt:lpstr>
      <vt:lpstr>公式</vt:lpstr>
      <vt:lpstr>4. Electrostatics</vt:lpstr>
      <vt:lpstr>Chapter 4 Overview</vt:lpstr>
      <vt:lpstr>Maxwell’s Equations</vt:lpstr>
      <vt:lpstr>Charge Distributions</vt:lpstr>
      <vt:lpstr>Current Density</vt:lpstr>
      <vt:lpstr>Coulomb’s Law</vt:lpstr>
      <vt:lpstr>Electric Field Due to 2 Charges</vt:lpstr>
      <vt:lpstr>Electric Field due to Multiple Charges </vt:lpstr>
      <vt:lpstr>Electric Field Due to Charge Distributions</vt:lpstr>
      <vt:lpstr>PowerPoint 演示文稿</vt:lpstr>
      <vt:lpstr>PowerPoint 演示文稿</vt:lpstr>
      <vt:lpstr>PowerPoint 演示文稿</vt:lpstr>
      <vt:lpstr>Example 4-5 cont.</vt:lpstr>
      <vt:lpstr>Gauss’s Law</vt:lpstr>
      <vt:lpstr>Applying Gauss’s Law</vt:lpstr>
      <vt:lpstr>Electric Scalar Potential</vt:lpstr>
      <vt:lpstr>Electric Scalar Potential</vt:lpstr>
      <vt:lpstr>Electric Potential Due to Charges</vt:lpstr>
      <vt:lpstr>Relating E to V</vt:lpstr>
      <vt:lpstr>PowerPoint 演示文稿</vt:lpstr>
      <vt:lpstr>PowerPoint 演示文稿</vt:lpstr>
      <vt:lpstr>Poisson’s &amp; Laplace’s Equations</vt:lpstr>
      <vt:lpstr>Conduction Current</vt:lpstr>
      <vt:lpstr>Conductivity</vt:lpstr>
      <vt:lpstr>Resistance</vt:lpstr>
      <vt:lpstr>PowerPoint 演示文稿</vt:lpstr>
      <vt:lpstr>Joule’s Law</vt:lpstr>
      <vt:lpstr>Dielectric Materials</vt:lpstr>
      <vt:lpstr>Electric Breakdown</vt:lpstr>
      <vt:lpstr>Boundary Conditions</vt:lpstr>
      <vt:lpstr>Cont.</vt:lpstr>
      <vt:lpstr>What about Volume Charge Density</vt:lpstr>
      <vt:lpstr>PowerPoint 演示文稿</vt:lpstr>
      <vt:lpstr>Summary of Boundary Conditions</vt:lpstr>
      <vt:lpstr>Conductors</vt:lpstr>
      <vt:lpstr>Field Lines at Conductor Boundary</vt:lpstr>
      <vt:lpstr>PowerPoint 演示文稿</vt:lpstr>
      <vt:lpstr>PowerPoint 演示文稿</vt:lpstr>
      <vt:lpstr>Capacitance</vt:lpstr>
      <vt:lpstr>Capacitance</vt:lpstr>
      <vt:lpstr>PowerPoint 演示文稿</vt:lpstr>
      <vt:lpstr>PowerPoint 演示文稿</vt:lpstr>
      <vt:lpstr>Electrostatic Potential Energy</vt:lpstr>
      <vt:lpstr>Image Method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EECS 215: Introduction to Circuits</dc:title>
  <dc:creator>jphilli</dc:creator>
  <cp:lastModifiedBy>user</cp:lastModifiedBy>
  <cp:revision>226</cp:revision>
  <cp:lastPrinted>2009-09-17T21:51:49Z</cp:lastPrinted>
  <dcterms:created xsi:type="dcterms:W3CDTF">2010-03-25T20:22:05Z</dcterms:created>
  <dcterms:modified xsi:type="dcterms:W3CDTF">2018-03-21T10:12:28Z</dcterms:modified>
</cp:coreProperties>
</file>